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060C2-C81C-ABB0-022C-7455C1CB2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2A8893-7DEB-0EAF-3840-4F7897F5A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63B9DD-CE9E-C6EB-847E-475596A68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12ED9C-F556-107A-76AC-C42FCDE1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E6DF42-1504-855D-0DE9-AF348EB2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908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DBF97-312E-A6C6-C991-8EEEEBD3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7EDE59-067A-6149-3C8E-77F362567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6E1436-28F9-D6A8-9E5B-986F486A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E7AC9-9DB8-6E9C-5FCB-8036FBF1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3516C6-BC1F-BB46-9EEF-E73E3739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433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4A791A-7FD2-0789-DA89-BA0F0F569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732026-1B58-0905-2DEB-3B5AE3A7F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7E4873-28CD-FC84-4F73-B9991748E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7C4EA-74AC-ED8F-6DB8-8D1116FE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1105A3-4483-B202-3662-6990F4F6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318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8607A-3876-62B2-BF65-921E73CA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C9C92C-4B4C-0119-1FF5-83D53616B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BED32D-ED82-4609-EFB2-952C66CB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B8A45-50CE-C5F6-0EEC-EC1053773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42C43-6790-0166-8AC3-83792191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20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009CD-F815-795C-8B79-ACB2E4D88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0B23DA-0AAB-A98D-BF7D-6AD496172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864BAC-7988-CCF7-877E-599971970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739505-2059-D6BF-0CEC-2DCDA681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BB3DE-9D5C-2E5D-067D-D25F624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780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44A3F-6EBA-27B5-323F-969B4EB77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C9758E-6ACA-4122-97F7-FC9CEE3FA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FCB52B-D39A-0E93-B0C6-DAC8D0806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75394E-AD54-0B62-DEBD-8DDBB106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85B37F-6140-4105-C924-F883890F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55FCF7-070C-F19E-0579-B18C3922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475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4B15D-4FA8-C243-EE15-C41A2A0B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7197A9-A49C-B181-247E-BE72F3686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901B1F-9512-35A2-B8E0-CBF87801A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43358A-36DD-5A42-D145-1383E1A0D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48F620-ADB2-99AD-5914-839171C54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00C1D7-ABAA-995B-F45C-9B1F2390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3E2227-6720-D0FA-3D14-DA50D519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98B7E3-DE19-516E-A530-03AA0300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320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A9D40-E151-27C7-D9E1-1CA29B4A2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D251DE-32A0-A9DF-BDD4-89A67CED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DD6B40-959F-51EC-E04B-F04932D3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A03778-3AD9-8F01-F337-104AC265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559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AFF42B-83A1-B1A5-6348-6ABE0B3D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D7D271-6E16-A7DF-9F40-A45255418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98CFF7-43AA-67C5-D8C5-3143A016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764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EFF3-C241-E60B-8FB5-4C53954E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72373-82AB-0716-6203-5095504FB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029130-D76C-9E45-7B0D-CBD591260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CCBC2A-0761-F2B7-7185-BAF14177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3880CF-5B47-F371-9CD0-70B6C8A5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49BD24-70EE-BC6A-C6BD-495E196D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415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361B4-FC90-E873-26F4-973EF1259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14C71E-A964-C464-4A17-85BB89C17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25561C-1668-8B19-28FA-E57FDE0F5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FA94C-EF53-2197-CD90-0CF5CF07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6C95F1-2193-B12B-59A7-7B703AED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02C85-E391-1A97-CDC7-D228B978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920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0CB6DC-2F21-A721-6BCD-D5518DDE4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856EB9-3AAE-1D46-CA15-A3FC4AD63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0A0D66-E28A-B45E-D34B-39228B36A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A17A1-A2D6-4C46-AEDE-D3FAF48AA3F5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2AAC5C-A30A-83DD-6FEE-C15F2A8BF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FC719A-8FAC-BBBD-1C41-7600ADB51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5F61-5A47-49F4-A5F9-E2DDE20B1D9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401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cimoris@gmail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8A5EAE8-1D91-94DF-792D-43B34CA4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98" y="1909995"/>
            <a:ext cx="4621162" cy="538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375" rIns="0" bIns="1983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AR" alt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Falta de aire</a:t>
            </a: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:  al hacer actividades cotidianas como caminar o subir escaleras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s-AR" alt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Fatiga</a:t>
            </a: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: si se siente cansado todo el tiempo, incluso después de dormir lo suficiente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AR" altLang="es-AR" dirty="0">
                <a:latin typeface="Comic Sans MS" panose="030F0702030302020204" pitchFamily="66" charset="0"/>
              </a:rPr>
              <a:t>3.</a:t>
            </a:r>
            <a:r>
              <a:rPr kumimoji="0" lang="es-AR" alt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Hinchazón en las piernas o los pies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4. </a:t>
            </a:r>
            <a:r>
              <a:rPr kumimoji="0" lang="es-AR" alt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Dolor en el pecho</a:t>
            </a: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: si tiene dolor en el pecho que empeora al respirar profundamente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AR" altLang="es-AR" dirty="0">
                <a:latin typeface="Comic Sans MS" panose="030F0702030302020204" pitchFamily="66" charset="0"/>
              </a:rPr>
              <a:t>5.</a:t>
            </a:r>
            <a:r>
              <a:rPr kumimoji="0" lang="es-AR" altLang="es-A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Mareo o desmayo</a:t>
            </a: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: si se siente mareado o se desmaya con frecuencia, especialmente durante el ejercicio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8DC028F-C78C-78B8-CE40-A51BAAB7E10D}"/>
              </a:ext>
            </a:extLst>
          </p:cNvPr>
          <p:cNvSpPr txBox="1"/>
          <p:nvPr/>
        </p:nvSpPr>
        <p:spPr>
          <a:xfrm>
            <a:off x="127819" y="143256"/>
            <a:ext cx="1206418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radley Hand ITC" panose="03070402050302030203" pitchFamily="66" charset="0"/>
              </a:rPr>
              <a:t>Síntomas de la hipertensión pulmonar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La hipertensión pulmonar es una enfermedad rara pero grave que afecta los pulmones y el corazón.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Si tiene alguno de los siguientes síntomas, es importante hablar con su médico para obtener un diagnóstico temprano y un tratamiento adecuado.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D17B0E0-9139-2D2C-C5A4-F4C0D33158EE}"/>
              </a:ext>
            </a:extLst>
          </p:cNvPr>
          <p:cNvSpPr txBox="1"/>
          <p:nvPr/>
        </p:nvSpPr>
        <p:spPr>
          <a:xfrm>
            <a:off x="6607278" y="2598003"/>
            <a:ext cx="5388077" cy="3693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No ignore estos síntomas</a:t>
            </a:r>
            <a:r>
              <a:rPr lang="es-AR" altLang="es-AR" b="1" dirty="0">
                <a:solidFill>
                  <a:srgbClr val="FF0000"/>
                </a:solidFill>
                <a:latin typeface="Arial Black" panose="020B0A04020102020204" pitchFamily="34" charset="0"/>
              </a:rPr>
              <a:t>!</a:t>
            </a:r>
            <a:endParaRPr kumimoji="0" lang="es-AR" altLang="es-AR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Si tiene alguno de ellos, hable con su médico para obtener una evaluación y tratamiento adecuados.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AR" altLang="es-AR" dirty="0">
              <a:latin typeface="Arial Black" panose="020B0A040201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La hipertensión pulmonar </a:t>
            </a:r>
            <a:r>
              <a:rPr kumimoji="0" lang="es-AR" altLang="es-AR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puede </a:t>
            </a:r>
            <a:r>
              <a:rPr kumimoji="0" lang="es-AR" altLang="es-AR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tratarse </a:t>
            </a:r>
            <a:r>
              <a:rPr kumimoji="0" lang="es-AR" alt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con </a:t>
            </a: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medicamentos y otros tratamientos, pero es importante obtener un </a:t>
            </a: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diagnóstico temprano </a:t>
            </a: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para prevenir daño adicional a los pulmones y al corazón.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/>
            </a:r>
            <a:br>
              <a:rPr kumimoji="0" lang="es-AR" altLang="es-A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</a:br>
            <a:endParaRPr kumimoji="0" lang="es-AR" alt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1260142-A393-A6E6-ECBD-561359E9178C}"/>
              </a:ext>
            </a:extLst>
          </p:cNvPr>
          <p:cNvSpPr/>
          <p:nvPr/>
        </p:nvSpPr>
        <p:spPr>
          <a:xfrm>
            <a:off x="127819" y="2048494"/>
            <a:ext cx="5024284" cy="46662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3337237-A7E2-3214-C8D1-E5F40EA8C1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8" t="15346" r="47607" b="24090"/>
          <a:stretch/>
        </p:blipFill>
        <p:spPr>
          <a:xfrm>
            <a:off x="0" y="18544"/>
            <a:ext cx="2281084" cy="824749"/>
          </a:xfrm>
          <a:prstGeom prst="rect">
            <a:avLst/>
          </a:prstGeom>
        </p:spPr>
      </p:pic>
      <p:pic>
        <p:nvPicPr>
          <p:cNvPr id="1027" name="Picture 3" descr="Hipertensión Pulmonar Argentina">
            <a:extLst>
              <a:ext uri="{FF2B5EF4-FFF2-40B4-BE49-F238E27FC236}">
                <a16:creationId xmlns:a16="http://schemas.microsoft.com/office/drawing/2014/main" id="{C68CDD6E-E928-AF28-95D1-A898B5B7C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3097" y="0"/>
            <a:ext cx="2408903" cy="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Brevedad Ilustraciones Stock, Vectores, Y Clipart – (2,891 Ilustraciones  Stock)">
            <a:extLst>
              <a:ext uri="{FF2B5EF4-FFF2-40B4-BE49-F238E27FC236}">
                <a16:creationId xmlns:a16="http://schemas.microsoft.com/office/drawing/2014/main" id="{DB15CCCD-71FA-4EFC-15B8-172E68D53D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9" r="10000"/>
          <a:stretch/>
        </p:blipFill>
        <p:spPr bwMode="auto">
          <a:xfrm>
            <a:off x="5211098" y="2174581"/>
            <a:ext cx="963092" cy="122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Personaje de dibujos animados con síntomas de dificultad para respirar |  Vector Gratis">
            <a:extLst>
              <a:ext uri="{FF2B5EF4-FFF2-40B4-BE49-F238E27FC236}">
                <a16:creationId xmlns:a16="http://schemas.microsoft.com/office/drawing/2014/main" id="{8507DA2D-2A66-71E5-997C-E25115A909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" t="2088" r="18" b="13323"/>
          <a:stretch/>
        </p:blipFill>
        <p:spPr bwMode="auto">
          <a:xfrm>
            <a:off x="5271920" y="3460139"/>
            <a:ext cx="927623" cy="122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Pódcast: Edema o hidropesía | MÉDICO DE GUARDIA - DOCTOR JAVIER SALAS">
            <a:extLst>
              <a:ext uri="{FF2B5EF4-FFF2-40B4-BE49-F238E27FC236}">
                <a16:creationId xmlns:a16="http://schemas.microsoft.com/office/drawing/2014/main" id="{BBF60221-5C82-D749-657B-AACEBEFC6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270" y="4745698"/>
            <a:ext cx="707920" cy="70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Imágenes de Desmayo - Descarga gratuita en Freepik">
            <a:extLst>
              <a:ext uri="{FF2B5EF4-FFF2-40B4-BE49-F238E27FC236}">
                <a16:creationId xmlns:a16="http://schemas.microsoft.com/office/drawing/2014/main" id="{EB7D93E8-C4AD-483C-C70F-A3870DF9FC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2" r="8166" b="13036"/>
          <a:stretch/>
        </p:blipFill>
        <p:spPr bwMode="auto">
          <a:xfrm>
            <a:off x="5217109" y="5568448"/>
            <a:ext cx="1037243" cy="128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ED370DC-8724-8DFB-C45A-A5640B641DB9}"/>
              </a:ext>
            </a:extLst>
          </p:cNvPr>
          <p:cNvSpPr txBox="1"/>
          <p:nvPr/>
        </p:nvSpPr>
        <p:spPr>
          <a:xfrm>
            <a:off x="9661840" y="6273225"/>
            <a:ext cx="233351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419" sz="1600" dirty="0" err="1"/>
              <a:t>Dra</a:t>
            </a:r>
            <a:r>
              <a:rPr lang="es-419" sz="1600" dirty="0"/>
              <a:t> Cecilia Moris</a:t>
            </a:r>
          </a:p>
          <a:p>
            <a:r>
              <a:rPr lang="es-419" sz="1600" dirty="0">
                <a:hlinkClick r:id="rId8"/>
              </a:rPr>
              <a:t>cecimoris@gmail.com</a:t>
            </a:r>
            <a:r>
              <a:rPr lang="es-419" sz="1600" dirty="0"/>
              <a:t> 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923895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174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Bradley Hand ITC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Cecilia Moris</dc:creator>
  <cp:lastModifiedBy>Lorena Pestana</cp:lastModifiedBy>
  <cp:revision>3</cp:revision>
  <dcterms:created xsi:type="dcterms:W3CDTF">2023-04-06T14:34:03Z</dcterms:created>
  <dcterms:modified xsi:type="dcterms:W3CDTF">2023-04-21T18:32:45Z</dcterms:modified>
</cp:coreProperties>
</file>